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3" r:id="rId4"/>
    <p:sldId id="265" r:id="rId5"/>
    <p:sldId id="266" r:id="rId6"/>
    <p:sldId id="267" r:id="rId7"/>
    <p:sldId id="268" r:id="rId8"/>
    <p:sldId id="26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430" autoAdjust="0"/>
    <p:restoredTop sz="94660"/>
  </p:normalViewPr>
  <p:slideViewPr>
    <p:cSldViewPr snapToGrid="0">
      <p:cViewPr varScale="1">
        <p:scale>
          <a:sx n="115" d="100"/>
          <a:sy n="115" d="100"/>
        </p:scale>
        <p:origin x="120" y="114"/>
      </p:cViewPr>
      <p:guideLst/>
    </p:cSldViewPr>
  </p:slideViewPr>
  <p:notesTextViewPr>
    <p:cViewPr>
      <p:scale>
        <a:sx n="1" d="1"/>
        <a:sy n="1" d="1"/>
      </p:scale>
      <p:origin x="0" y="0"/>
    </p:cViewPr>
  </p:notesTextViewPr>
  <p:sorterViewPr>
    <p:cViewPr>
      <p:scale>
        <a:sx n="100" d="100"/>
        <a:sy n="100" d="100"/>
      </p:scale>
      <p:origin x="0" y="-694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E9B55D8-BEBA-4BC5-80E6-C5458F39011B}" type="datetimeFigureOut">
              <a:rPr lang="en-US" smtClean="0"/>
              <a:t>10-Dec-18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6DC01F-082C-41C1-A7D1-C245C64EFE99}" type="slidenum">
              <a:rPr lang="en-US" smtClean="0"/>
              <a:t>‹#›</a:t>
            </a:fld>
            <a:endParaRPr lang="en-US"/>
          </a:p>
        </p:txBody>
      </p:sp>
    </p:spTree>
    <p:extLst>
      <p:ext uri="{BB962C8B-B14F-4D97-AF65-F5344CB8AC3E}">
        <p14:creationId xmlns:p14="http://schemas.microsoft.com/office/powerpoint/2010/main" val="2588551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9B55D8-BEBA-4BC5-80E6-C5458F39011B}" type="datetimeFigureOut">
              <a:rPr lang="en-US" smtClean="0"/>
              <a:t>10-Dec-18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6DC01F-082C-41C1-A7D1-C245C64EFE99}" type="slidenum">
              <a:rPr lang="en-US" smtClean="0"/>
              <a:t>‹#›</a:t>
            </a:fld>
            <a:endParaRPr lang="en-US"/>
          </a:p>
        </p:txBody>
      </p:sp>
    </p:spTree>
    <p:extLst>
      <p:ext uri="{BB962C8B-B14F-4D97-AF65-F5344CB8AC3E}">
        <p14:creationId xmlns:p14="http://schemas.microsoft.com/office/powerpoint/2010/main" val="1392068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9B55D8-BEBA-4BC5-80E6-C5458F39011B}" type="datetimeFigureOut">
              <a:rPr lang="en-US" smtClean="0"/>
              <a:t>10-Dec-18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6DC01F-082C-41C1-A7D1-C245C64EFE99}" type="slidenum">
              <a:rPr lang="en-US" smtClean="0"/>
              <a:t>‹#›</a:t>
            </a:fld>
            <a:endParaRPr lang="en-US"/>
          </a:p>
        </p:txBody>
      </p:sp>
    </p:spTree>
    <p:extLst>
      <p:ext uri="{BB962C8B-B14F-4D97-AF65-F5344CB8AC3E}">
        <p14:creationId xmlns:p14="http://schemas.microsoft.com/office/powerpoint/2010/main" val="491069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9B55D8-BEBA-4BC5-80E6-C5458F39011B}" type="datetimeFigureOut">
              <a:rPr lang="en-US" smtClean="0"/>
              <a:t>10-Dec-18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6DC01F-082C-41C1-A7D1-C245C64EFE99}" type="slidenum">
              <a:rPr lang="en-US" smtClean="0"/>
              <a:t>‹#›</a:t>
            </a:fld>
            <a:endParaRPr lang="en-US"/>
          </a:p>
        </p:txBody>
      </p:sp>
    </p:spTree>
    <p:extLst>
      <p:ext uri="{BB962C8B-B14F-4D97-AF65-F5344CB8AC3E}">
        <p14:creationId xmlns:p14="http://schemas.microsoft.com/office/powerpoint/2010/main" val="1324447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E9B55D8-BEBA-4BC5-80E6-C5458F39011B}" type="datetimeFigureOut">
              <a:rPr lang="en-US" smtClean="0"/>
              <a:t>10-Dec-18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6DC01F-082C-41C1-A7D1-C245C64EFE99}" type="slidenum">
              <a:rPr lang="en-US" smtClean="0"/>
              <a:t>‹#›</a:t>
            </a:fld>
            <a:endParaRPr lang="en-US"/>
          </a:p>
        </p:txBody>
      </p:sp>
    </p:spTree>
    <p:extLst>
      <p:ext uri="{BB962C8B-B14F-4D97-AF65-F5344CB8AC3E}">
        <p14:creationId xmlns:p14="http://schemas.microsoft.com/office/powerpoint/2010/main" val="1886250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E9B55D8-BEBA-4BC5-80E6-C5458F39011B}" type="datetimeFigureOut">
              <a:rPr lang="en-US" smtClean="0"/>
              <a:t>10-Dec-18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6DC01F-082C-41C1-A7D1-C245C64EFE99}" type="slidenum">
              <a:rPr lang="en-US" smtClean="0"/>
              <a:t>‹#›</a:t>
            </a:fld>
            <a:endParaRPr lang="en-US"/>
          </a:p>
        </p:txBody>
      </p:sp>
    </p:spTree>
    <p:extLst>
      <p:ext uri="{BB962C8B-B14F-4D97-AF65-F5344CB8AC3E}">
        <p14:creationId xmlns:p14="http://schemas.microsoft.com/office/powerpoint/2010/main" val="3802933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E9B55D8-BEBA-4BC5-80E6-C5458F39011B}" type="datetimeFigureOut">
              <a:rPr lang="en-US" smtClean="0"/>
              <a:t>10-Dec-18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6DC01F-082C-41C1-A7D1-C245C64EFE99}" type="slidenum">
              <a:rPr lang="en-US" smtClean="0"/>
              <a:t>‹#›</a:t>
            </a:fld>
            <a:endParaRPr lang="en-US"/>
          </a:p>
        </p:txBody>
      </p:sp>
    </p:spTree>
    <p:extLst>
      <p:ext uri="{BB962C8B-B14F-4D97-AF65-F5344CB8AC3E}">
        <p14:creationId xmlns:p14="http://schemas.microsoft.com/office/powerpoint/2010/main" val="3601109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E9B55D8-BEBA-4BC5-80E6-C5458F39011B}" type="datetimeFigureOut">
              <a:rPr lang="en-US" smtClean="0"/>
              <a:t>10-Dec-18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6DC01F-082C-41C1-A7D1-C245C64EFE99}" type="slidenum">
              <a:rPr lang="en-US" smtClean="0"/>
              <a:t>‹#›</a:t>
            </a:fld>
            <a:endParaRPr lang="en-US"/>
          </a:p>
        </p:txBody>
      </p:sp>
    </p:spTree>
    <p:extLst>
      <p:ext uri="{BB962C8B-B14F-4D97-AF65-F5344CB8AC3E}">
        <p14:creationId xmlns:p14="http://schemas.microsoft.com/office/powerpoint/2010/main" val="256331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9B55D8-BEBA-4BC5-80E6-C5458F39011B}" type="datetimeFigureOut">
              <a:rPr lang="en-US" smtClean="0"/>
              <a:t>10-Dec-18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6DC01F-082C-41C1-A7D1-C245C64EFE99}" type="slidenum">
              <a:rPr lang="en-US" smtClean="0"/>
              <a:t>‹#›</a:t>
            </a:fld>
            <a:endParaRPr lang="en-US"/>
          </a:p>
        </p:txBody>
      </p:sp>
    </p:spTree>
    <p:extLst>
      <p:ext uri="{BB962C8B-B14F-4D97-AF65-F5344CB8AC3E}">
        <p14:creationId xmlns:p14="http://schemas.microsoft.com/office/powerpoint/2010/main" val="4164469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E9B55D8-BEBA-4BC5-80E6-C5458F39011B}" type="datetimeFigureOut">
              <a:rPr lang="en-US" smtClean="0"/>
              <a:t>10-Dec-18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6DC01F-082C-41C1-A7D1-C245C64EFE99}" type="slidenum">
              <a:rPr lang="en-US" smtClean="0"/>
              <a:t>‹#›</a:t>
            </a:fld>
            <a:endParaRPr lang="en-US"/>
          </a:p>
        </p:txBody>
      </p:sp>
    </p:spTree>
    <p:extLst>
      <p:ext uri="{BB962C8B-B14F-4D97-AF65-F5344CB8AC3E}">
        <p14:creationId xmlns:p14="http://schemas.microsoft.com/office/powerpoint/2010/main" val="4118293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E9B55D8-BEBA-4BC5-80E6-C5458F39011B}" type="datetimeFigureOut">
              <a:rPr lang="en-US" smtClean="0"/>
              <a:t>10-Dec-18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6DC01F-082C-41C1-A7D1-C245C64EFE99}" type="slidenum">
              <a:rPr lang="en-US" smtClean="0"/>
              <a:t>‹#›</a:t>
            </a:fld>
            <a:endParaRPr lang="en-US"/>
          </a:p>
        </p:txBody>
      </p:sp>
    </p:spTree>
    <p:extLst>
      <p:ext uri="{BB962C8B-B14F-4D97-AF65-F5344CB8AC3E}">
        <p14:creationId xmlns:p14="http://schemas.microsoft.com/office/powerpoint/2010/main" val="502271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9B55D8-BEBA-4BC5-80E6-C5458F39011B}" type="datetimeFigureOut">
              <a:rPr lang="en-US" smtClean="0"/>
              <a:t>10-Dec-18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6DC01F-082C-41C1-A7D1-C245C64EFE99}" type="slidenum">
              <a:rPr lang="en-US" smtClean="0"/>
              <a:t>‹#›</a:t>
            </a:fld>
            <a:endParaRPr lang="en-US"/>
          </a:p>
        </p:txBody>
      </p:sp>
    </p:spTree>
    <p:extLst>
      <p:ext uri="{BB962C8B-B14F-4D97-AF65-F5344CB8AC3E}">
        <p14:creationId xmlns:p14="http://schemas.microsoft.com/office/powerpoint/2010/main" val="27631499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170263"/>
          </a:xfrm>
        </p:spPr>
        <p:txBody>
          <a:bodyPr>
            <a:normAutofit/>
          </a:bodyPr>
          <a:lstStyle/>
          <a:p>
            <a:r>
              <a:rPr lang="en-US" b="1" dirty="0"/>
              <a:t>The Deep Ethics of Mining</a:t>
            </a:r>
            <a:endParaRPr lang="en-US" dirty="0"/>
          </a:p>
        </p:txBody>
      </p:sp>
      <p:sp>
        <p:nvSpPr>
          <p:cNvPr id="3" name="Subtitle 2"/>
          <p:cNvSpPr>
            <a:spLocks noGrp="1"/>
          </p:cNvSpPr>
          <p:nvPr>
            <p:ph type="subTitle" idx="1"/>
          </p:nvPr>
        </p:nvSpPr>
        <p:spPr>
          <a:xfrm>
            <a:off x="1524000" y="3074504"/>
            <a:ext cx="9144000" cy="3339548"/>
          </a:xfrm>
        </p:spPr>
        <p:txBody>
          <a:bodyPr>
            <a:normAutofit/>
          </a:bodyPr>
          <a:lstStyle/>
          <a:p>
            <a:r>
              <a:rPr lang="en-US" b="1" dirty="0"/>
              <a:t>Henry C. Theriault, Ph.D.</a:t>
            </a:r>
          </a:p>
          <a:p>
            <a:r>
              <a:rPr lang="en-US" dirty="0"/>
              <a:t>Worcester State University</a:t>
            </a:r>
          </a:p>
          <a:p>
            <a:r>
              <a:rPr lang="en-US" dirty="0"/>
              <a:t>12 December 2018</a:t>
            </a:r>
          </a:p>
          <a:p>
            <a:r>
              <a:rPr lang="en-US" b="1" dirty="0"/>
              <a:t>MLRI Round Table 2:  Discussion </a:t>
            </a:r>
            <a:r>
              <a:rPr lang="en-US" b="1" i="1" dirty="0"/>
              <a:t>on </a:t>
            </a:r>
            <a:r>
              <a:rPr lang="en-US" b="1" dirty="0"/>
              <a:t>Responsible Mining</a:t>
            </a:r>
          </a:p>
          <a:p>
            <a:r>
              <a:rPr lang="en-US" dirty="0"/>
              <a:t>Mining Legislation Reform Initiative</a:t>
            </a:r>
          </a:p>
          <a:p>
            <a:r>
              <a:rPr lang="en-US" dirty="0"/>
              <a:t>Center for Responsible Mining</a:t>
            </a:r>
          </a:p>
          <a:p>
            <a:r>
              <a:rPr lang="en-US" dirty="0"/>
              <a:t>American University of Armenia</a:t>
            </a:r>
          </a:p>
          <a:p>
            <a:endParaRPr lang="en-US" dirty="0"/>
          </a:p>
        </p:txBody>
      </p:sp>
    </p:spTree>
    <p:extLst>
      <p:ext uri="{BB962C8B-B14F-4D97-AF65-F5344CB8AC3E}">
        <p14:creationId xmlns:p14="http://schemas.microsoft.com/office/powerpoint/2010/main" val="3199781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38AF1-E682-4435-A41E-50A222861F76}"/>
              </a:ext>
            </a:extLst>
          </p:cNvPr>
          <p:cNvSpPr>
            <a:spLocks noGrp="1"/>
          </p:cNvSpPr>
          <p:nvPr>
            <p:ph type="title"/>
          </p:nvPr>
        </p:nvSpPr>
        <p:spPr/>
        <p:txBody>
          <a:bodyPr/>
          <a:lstStyle/>
          <a:p>
            <a:pPr algn="ctr"/>
            <a:r>
              <a:rPr lang="en-US" dirty="0"/>
              <a:t>The Ethical Context</a:t>
            </a:r>
          </a:p>
        </p:txBody>
      </p:sp>
      <p:sp>
        <p:nvSpPr>
          <p:cNvPr id="3" name="Content Placeholder 2">
            <a:extLst>
              <a:ext uri="{FF2B5EF4-FFF2-40B4-BE49-F238E27FC236}">
                <a16:creationId xmlns:a16="http://schemas.microsoft.com/office/drawing/2014/main" id="{9D5EEBB9-0369-4E0A-AE68-40AFE9A9BAAB}"/>
              </a:ext>
            </a:extLst>
          </p:cNvPr>
          <p:cNvSpPr>
            <a:spLocks noGrp="1"/>
          </p:cNvSpPr>
          <p:nvPr>
            <p:ph idx="1"/>
          </p:nvPr>
        </p:nvSpPr>
        <p:spPr/>
        <p:txBody>
          <a:bodyPr>
            <a:normAutofit fontScale="85000" lnSpcReduction="20000"/>
          </a:bodyPr>
          <a:lstStyle/>
          <a:p>
            <a:r>
              <a:rPr lang="en-US" dirty="0"/>
              <a:t>What is the ethical climate today?</a:t>
            </a:r>
          </a:p>
          <a:p>
            <a:r>
              <a:rPr lang="en-US" dirty="0"/>
              <a:t>Historically:  right = interests of elites</a:t>
            </a:r>
          </a:p>
          <a:p>
            <a:pPr lvl="1"/>
            <a:r>
              <a:rPr lang="en-US" dirty="0"/>
              <a:t>Entitlement to the land of others</a:t>
            </a:r>
          </a:p>
          <a:p>
            <a:pPr lvl="1"/>
            <a:r>
              <a:rPr lang="en-US" dirty="0"/>
              <a:t>Refusal to recognize environmental damage being done</a:t>
            </a:r>
          </a:p>
          <a:p>
            <a:pPr lvl="1"/>
            <a:r>
              <a:rPr lang="en-US" dirty="0"/>
              <a:t>Have mining Armenian mining operations in the past generally operated within this ethical scheme?</a:t>
            </a:r>
          </a:p>
          <a:p>
            <a:r>
              <a:rPr lang="en-US" dirty="0"/>
              <a:t>Recently:  the notion of “responsible mining”</a:t>
            </a:r>
          </a:p>
          <a:p>
            <a:pPr lvl="1"/>
            <a:r>
              <a:rPr lang="en-US" dirty="0"/>
              <a:t>Civil society and government</a:t>
            </a:r>
          </a:p>
          <a:p>
            <a:pPr lvl="1"/>
            <a:r>
              <a:rPr lang="en-US" dirty="0"/>
              <a:t>Central tenets</a:t>
            </a:r>
          </a:p>
          <a:p>
            <a:pPr lvl="2"/>
            <a:r>
              <a:rPr lang="en-US" dirty="0"/>
              <a:t>Participatory process in which all who are affected have voice</a:t>
            </a:r>
          </a:p>
          <a:p>
            <a:pPr lvl="2"/>
            <a:r>
              <a:rPr lang="en-US" dirty="0"/>
              <a:t>Environmental impact, including for future generations, is part of ethical analysis</a:t>
            </a:r>
          </a:p>
          <a:p>
            <a:pPr lvl="2"/>
            <a:r>
              <a:rPr lang="en-US" dirty="0"/>
              <a:t>Economic interests matter but recognized as much more complex and broader than elite financial profit</a:t>
            </a:r>
          </a:p>
          <a:p>
            <a:pPr lvl="2"/>
            <a:r>
              <a:rPr lang="en-US" dirty="0"/>
              <a:t>Risks to workers and social impacts recognized</a:t>
            </a:r>
          </a:p>
          <a:p>
            <a:pPr lvl="2"/>
            <a:r>
              <a:rPr lang="en-US" dirty="0"/>
              <a:t>Land ownership not enough to give full control, because of effects beyond land</a:t>
            </a:r>
          </a:p>
        </p:txBody>
      </p:sp>
    </p:spTree>
    <p:extLst>
      <p:ext uri="{BB962C8B-B14F-4D97-AF65-F5344CB8AC3E}">
        <p14:creationId xmlns:p14="http://schemas.microsoft.com/office/powerpoint/2010/main" val="1906648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28ED6-A21F-4CF8-BC9B-757C24F88361}"/>
              </a:ext>
            </a:extLst>
          </p:cNvPr>
          <p:cNvSpPr>
            <a:spLocks noGrp="1"/>
          </p:cNvSpPr>
          <p:nvPr>
            <p:ph type="title"/>
          </p:nvPr>
        </p:nvSpPr>
        <p:spPr/>
        <p:txBody>
          <a:bodyPr/>
          <a:lstStyle/>
          <a:p>
            <a:pPr algn="ctr"/>
            <a:r>
              <a:rPr lang="en-US" dirty="0"/>
              <a:t>Toward a Method</a:t>
            </a:r>
          </a:p>
        </p:txBody>
      </p:sp>
      <p:sp>
        <p:nvSpPr>
          <p:cNvPr id="3" name="Content Placeholder 2">
            <a:extLst>
              <a:ext uri="{FF2B5EF4-FFF2-40B4-BE49-F238E27FC236}">
                <a16:creationId xmlns:a16="http://schemas.microsoft.com/office/drawing/2014/main" id="{6CD9B735-D678-4F27-9091-72AC09CD7433}"/>
              </a:ext>
            </a:extLst>
          </p:cNvPr>
          <p:cNvSpPr>
            <a:spLocks noGrp="1"/>
          </p:cNvSpPr>
          <p:nvPr>
            <p:ph idx="1"/>
          </p:nvPr>
        </p:nvSpPr>
        <p:spPr>
          <a:xfrm>
            <a:off x="838200" y="2438399"/>
            <a:ext cx="10515600" cy="3738563"/>
          </a:xfrm>
        </p:spPr>
        <p:txBody>
          <a:bodyPr>
            <a:normAutofit/>
          </a:bodyPr>
          <a:lstStyle/>
          <a:p>
            <a:r>
              <a:rPr lang="en-US" dirty="0"/>
              <a:t>What are the fundamental ethical issues?</a:t>
            </a:r>
          </a:p>
          <a:p>
            <a:r>
              <a:rPr lang="en-US" dirty="0"/>
              <a:t>What are the practical questions that need to be answered in order to apply the appropriate ethical analysis?</a:t>
            </a:r>
          </a:p>
          <a:p>
            <a:r>
              <a:rPr lang="en-US" dirty="0"/>
              <a:t>My goal is to sketch out the issues that must be considered</a:t>
            </a:r>
          </a:p>
          <a:p>
            <a:pPr lvl="1"/>
            <a:r>
              <a:rPr lang="en-US" dirty="0"/>
              <a:t>I will not advocate for a position on mining in general</a:t>
            </a:r>
          </a:p>
          <a:p>
            <a:pPr lvl="1"/>
            <a:r>
              <a:rPr lang="en-US" dirty="0"/>
              <a:t>Instead, I will advocate for an optimal method for developing an ethically strong position on mining</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4282240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4E4E3-15CA-44DE-B2B9-C8E6E4AB7BA9}"/>
              </a:ext>
            </a:extLst>
          </p:cNvPr>
          <p:cNvSpPr>
            <a:spLocks noGrp="1"/>
          </p:cNvSpPr>
          <p:nvPr>
            <p:ph type="title"/>
          </p:nvPr>
        </p:nvSpPr>
        <p:spPr/>
        <p:txBody>
          <a:bodyPr/>
          <a:lstStyle/>
          <a:p>
            <a:pPr algn="ctr"/>
            <a:r>
              <a:rPr lang="en-US" dirty="0"/>
              <a:t>How Far to Push?</a:t>
            </a:r>
          </a:p>
        </p:txBody>
      </p:sp>
      <p:sp>
        <p:nvSpPr>
          <p:cNvPr id="3" name="Content Placeholder 2">
            <a:extLst>
              <a:ext uri="{FF2B5EF4-FFF2-40B4-BE49-F238E27FC236}">
                <a16:creationId xmlns:a16="http://schemas.microsoft.com/office/drawing/2014/main" id="{0CE5C19F-02B2-4C8E-8356-D2AE365A8249}"/>
              </a:ext>
            </a:extLst>
          </p:cNvPr>
          <p:cNvSpPr>
            <a:spLocks noGrp="1"/>
          </p:cNvSpPr>
          <p:nvPr>
            <p:ph idx="1"/>
          </p:nvPr>
        </p:nvSpPr>
        <p:spPr/>
        <p:txBody>
          <a:bodyPr>
            <a:normAutofit fontScale="92500" lnSpcReduction="10000"/>
          </a:bodyPr>
          <a:lstStyle/>
          <a:p>
            <a:r>
              <a:rPr lang="en-US" dirty="0"/>
              <a:t>Easy to see “responsible mining” as formulated above as endpoint of move away from historical elite interest approach</a:t>
            </a:r>
          </a:p>
          <a:p>
            <a:pPr lvl="1"/>
            <a:r>
              <a:rPr lang="en-US" dirty="0"/>
              <a:t>Is environmentally sensitive</a:t>
            </a:r>
          </a:p>
          <a:p>
            <a:pPr lvl="1"/>
            <a:r>
              <a:rPr lang="en-US" dirty="0"/>
              <a:t>Recognizes long-term negative economic impacts of environmental destruction</a:t>
            </a:r>
          </a:p>
          <a:p>
            <a:pPr lvl="1"/>
            <a:r>
              <a:rPr lang="en-US" dirty="0"/>
              <a:t>Recognizes economic needs of vulnerable constituencies</a:t>
            </a:r>
          </a:p>
          <a:p>
            <a:pPr lvl="1"/>
            <a:r>
              <a:rPr lang="en-US" dirty="0"/>
              <a:t>Questions that arise</a:t>
            </a:r>
          </a:p>
          <a:p>
            <a:pPr lvl="2"/>
            <a:r>
              <a:rPr lang="en-US" dirty="0"/>
              <a:t>Are environmental risks prohibitive, either in level of risk or what is at risk?</a:t>
            </a:r>
          </a:p>
          <a:p>
            <a:pPr lvl="2"/>
            <a:r>
              <a:rPr lang="en-US" dirty="0"/>
              <a:t>Are environmental risks, which seem inevitable with modern chemical mining, offset by the economic benefits to financially challenged constituencies?</a:t>
            </a:r>
          </a:p>
          <a:p>
            <a:pPr lvl="2"/>
            <a:r>
              <a:rPr lang="en-US" dirty="0"/>
              <a:t>Are economic benefits fairly distributed?</a:t>
            </a:r>
          </a:p>
          <a:p>
            <a:pPr lvl="2"/>
            <a:r>
              <a:rPr lang="en-US" dirty="0"/>
              <a:t>Are public health risks above a certain threshold and/or balanced by other benefits?  What safeguards are mine operators responsible for?</a:t>
            </a:r>
          </a:p>
          <a:p>
            <a:pPr lvl="2"/>
            <a:r>
              <a:rPr lang="en-US" dirty="0"/>
              <a:t>Are companies committed in the long-term to addressing potential problems that might arise or result?</a:t>
            </a:r>
          </a:p>
        </p:txBody>
      </p:sp>
    </p:spTree>
    <p:extLst>
      <p:ext uri="{BB962C8B-B14F-4D97-AF65-F5344CB8AC3E}">
        <p14:creationId xmlns:p14="http://schemas.microsoft.com/office/powerpoint/2010/main" val="554105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24472-77BC-4DED-80AF-9AEE96CA9058}"/>
              </a:ext>
            </a:extLst>
          </p:cNvPr>
          <p:cNvSpPr>
            <a:spLocks noGrp="1"/>
          </p:cNvSpPr>
          <p:nvPr>
            <p:ph type="title"/>
          </p:nvPr>
        </p:nvSpPr>
        <p:spPr/>
        <p:txBody>
          <a:bodyPr/>
          <a:lstStyle/>
          <a:p>
            <a:pPr algn="ctr"/>
            <a:r>
              <a:rPr lang="en-US" dirty="0"/>
              <a:t>How Far to Push?, continued</a:t>
            </a:r>
          </a:p>
        </p:txBody>
      </p:sp>
      <p:sp>
        <p:nvSpPr>
          <p:cNvPr id="3" name="Content Placeholder 2">
            <a:extLst>
              <a:ext uri="{FF2B5EF4-FFF2-40B4-BE49-F238E27FC236}">
                <a16:creationId xmlns:a16="http://schemas.microsoft.com/office/drawing/2014/main" id="{720156F9-F7C1-4647-89DA-D0A70C0F7190}"/>
              </a:ext>
            </a:extLst>
          </p:cNvPr>
          <p:cNvSpPr>
            <a:spLocks noGrp="1"/>
          </p:cNvSpPr>
          <p:nvPr>
            <p:ph idx="1"/>
          </p:nvPr>
        </p:nvSpPr>
        <p:spPr/>
        <p:txBody>
          <a:bodyPr>
            <a:normAutofit fontScale="92500" lnSpcReduction="10000"/>
          </a:bodyPr>
          <a:lstStyle/>
          <a:p>
            <a:r>
              <a:rPr lang="en-US" dirty="0"/>
              <a:t>Some might see “responsible mining” as stopping here, but can we push the concept further? </a:t>
            </a:r>
          </a:p>
          <a:p>
            <a:r>
              <a:rPr lang="en-US" dirty="0"/>
              <a:t>These questions include</a:t>
            </a:r>
          </a:p>
          <a:p>
            <a:pPr lvl="1"/>
            <a:r>
              <a:rPr lang="en-US" dirty="0"/>
              <a:t>QUESTION 1:  What has produced the economic desperation of the relevant population and what is the ethically right solution?</a:t>
            </a:r>
          </a:p>
          <a:p>
            <a:pPr lvl="2"/>
            <a:r>
              <a:rPr lang="en-US" dirty="0"/>
              <a:t>In Armenia, very clearly the economic desperation had long-term roots in the economic expropriation of the genocide and subsequent compounding, as well as some features of Sovietization; but, the proximate cause is unethical business activity and lack of accountability and regulation within the post-Soviet context</a:t>
            </a:r>
          </a:p>
          <a:p>
            <a:pPr lvl="2"/>
            <a:r>
              <a:rPr lang="en-US" dirty="0"/>
              <a:t>The question then arises:  if mining carries risks that are outweighed by economic need only when populations are relatively desperate, is this in fact a forced non-choice?  Is the correct solution reparations from those who have unfairly benefitted and economic reform so that free choices can be made?</a:t>
            </a:r>
          </a:p>
          <a:p>
            <a:pPr lvl="2"/>
            <a:r>
              <a:rPr lang="en-US" dirty="0"/>
              <a:t>A useful example is the ethical issues around the selling of kidneys</a:t>
            </a:r>
          </a:p>
          <a:p>
            <a:pPr lvl="2"/>
            <a:r>
              <a:rPr lang="en-US" dirty="0"/>
              <a:t>Will end of mining harm local individuals and communities?</a:t>
            </a:r>
          </a:p>
        </p:txBody>
      </p:sp>
    </p:spTree>
    <p:extLst>
      <p:ext uri="{BB962C8B-B14F-4D97-AF65-F5344CB8AC3E}">
        <p14:creationId xmlns:p14="http://schemas.microsoft.com/office/powerpoint/2010/main" val="2652491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E6A1A-5C60-4A44-8AE9-152271A812F1}"/>
              </a:ext>
            </a:extLst>
          </p:cNvPr>
          <p:cNvSpPr>
            <a:spLocks noGrp="1"/>
          </p:cNvSpPr>
          <p:nvPr>
            <p:ph type="title"/>
          </p:nvPr>
        </p:nvSpPr>
        <p:spPr/>
        <p:txBody>
          <a:bodyPr/>
          <a:lstStyle/>
          <a:p>
            <a:pPr algn="ctr"/>
            <a:r>
              <a:rPr lang="en-US" dirty="0"/>
              <a:t>How Far to Push?, continued</a:t>
            </a:r>
          </a:p>
        </p:txBody>
      </p:sp>
      <p:sp>
        <p:nvSpPr>
          <p:cNvPr id="3" name="Content Placeholder 2">
            <a:extLst>
              <a:ext uri="{FF2B5EF4-FFF2-40B4-BE49-F238E27FC236}">
                <a16:creationId xmlns:a16="http://schemas.microsoft.com/office/drawing/2014/main" id="{3F58D248-BBC2-493D-BFD6-A2C4851FE4CE}"/>
              </a:ext>
            </a:extLst>
          </p:cNvPr>
          <p:cNvSpPr>
            <a:spLocks noGrp="1"/>
          </p:cNvSpPr>
          <p:nvPr>
            <p:ph idx="1"/>
          </p:nvPr>
        </p:nvSpPr>
        <p:spPr/>
        <p:txBody>
          <a:bodyPr>
            <a:normAutofit fontScale="92500" lnSpcReduction="10000"/>
          </a:bodyPr>
          <a:lstStyle/>
          <a:p>
            <a:pPr lvl="1"/>
            <a:r>
              <a:rPr lang="en-US" dirty="0"/>
              <a:t>QUESTION 2:  Do the chemical methods of mining so fundamentally alter land that the interests of future generations must be taken into account?</a:t>
            </a:r>
          </a:p>
          <a:p>
            <a:pPr lvl="2"/>
            <a:r>
              <a:rPr lang="en-US" dirty="0"/>
              <a:t>Future generations are taken account of regarding the risk of direct environmental damage</a:t>
            </a:r>
          </a:p>
          <a:p>
            <a:pPr lvl="2"/>
            <a:r>
              <a:rPr lang="en-US" dirty="0"/>
              <a:t>This is a different issue that depends to some extent on an even deeper question</a:t>
            </a:r>
          </a:p>
          <a:p>
            <a:pPr lvl="1"/>
            <a:r>
              <a:rPr lang="en-US" dirty="0"/>
              <a:t>QUESITON 3:  Does land itself have ethical status?</a:t>
            </a:r>
          </a:p>
          <a:p>
            <a:pPr lvl="2"/>
            <a:r>
              <a:rPr lang="en-US" dirty="0"/>
              <a:t>Can appear to be a silly question, but that depends on how land is conceived</a:t>
            </a:r>
          </a:p>
          <a:p>
            <a:pPr lvl="2"/>
            <a:r>
              <a:rPr lang="en-US" dirty="0"/>
              <a:t>Is land a mere commodity such that land of the same monetary value (in terms of what it can produce or of what people are willing to pay for it) is interchangeable and the role of land in human existence is reduced to its economic function?  Or are particular areas of land unique and thus inviolable?</a:t>
            </a:r>
          </a:p>
          <a:p>
            <a:pPr lvl="2"/>
            <a:r>
              <a:rPr lang="en-US" dirty="0"/>
              <a:t>This question can be looked at in human terms by considering the role of particular land as the medium of social cohesion for a particular group as well as foundation of its well-being, as in the Armenian relationship to Ararat:  is the land thus a part of the human interrelations through which groups (including Armenians) are constituted and maintained?</a:t>
            </a:r>
          </a:p>
          <a:p>
            <a:pPr lvl="2"/>
            <a:r>
              <a:rPr lang="en-US" dirty="0"/>
              <a:t>This question can also be made instrumental in a sense, which will be explained below</a:t>
            </a:r>
          </a:p>
          <a:p>
            <a:pPr lvl="1"/>
            <a:endParaRPr lang="en-US" dirty="0"/>
          </a:p>
          <a:p>
            <a:pPr lvl="1"/>
            <a:endParaRPr lang="en-US" dirty="0"/>
          </a:p>
        </p:txBody>
      </p:sp>
    </p:spTree>
    <p:extLst>
      <p:ext uri="{BB962C8B-B14F-4D97-AF65-F5344CB8AC3E}">
        <p14:creationId xmlns:p14="http://schemas.microsoft.com/office/powerpoint/2010/main" val="2710798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B3AA7-25E2-4196-AFED-806F7170148C}"/>
              </a:ext>
            </a:extLst>
          </p:cNvPr>
          <p:cNvSpPr>
            <a:spLocks noGrp="1"/>
          </p:cNvSpPr>
          <p:nvPr>
            <p:ph type="title"/>
          </p:nvPr>
        </p:nvSpPr>
        <p:spPr/>
        <p:txBody>
          <a:bodyPr/>
          <a:lstStyle/>
          <a:p>
            <a:pPr algn="ctr"/>
            <a:r>
              <a:rPr lang="en-US" dirty="0"/>
              <a:t>One More Push</a:t>
            </a:r>
          </a:p>
        </p:txBody>
      </p:sp>
      <p:sp>
        <p:nvSpPr>
          <p:cNvPr id="3" name="Content Placeholder 2">
            <a:extLst>
              <a:ext uri="{FF2B5EF4-FFF2-40B4-BE49-F238E27FC236}">
                <a16:creationId xmlns:a16="http://schemas.microsoft.com/office/drawing/2014/main" id="{DCC28419-1C88-478A-8DB3-F87B0D9A837B}"/>
              </a:ext>
            </a:extLst>
          </p:cNvPr>
          <p:cNvSpPr>
            <a:spLocks noGrp="1"/>
          </p:cNvSpPr>
          <p:nvPr>
            <p:ph idx="1"/>
          </p:nvPr>
        </p:nvSpPr>
        <p:spPr>
          <a:xfrm>
            <a:off x="838200" y="1825625"/>
            <a:ext cx="10515600" cy="4667250"/>
          </a:xfrm>
        </p:spPr>
        <p:txBody>
          <a:bodyPr>
            <a:normAutofit fontScale="62500" lnSpcReduction="20000"/>
          </a:bodyPr>
          <a:lstStyle/>
          <a:p>
            <a:r>
              <a:rPr lang="en-US" dirty="0"/>
              <a:t>QUESTION 4:  What is the value of minerals taken through mining?</a:t>
            </a:r>
          </a:p>
          <a:p>
            <a:pPr lvl="1"/>
            <a:r>
              <a:rPr lang="en-US" dirty="0"/>
              <a:t>This is typically answered within a capitalist framework, where high monetary value is taken as a good in itself</a:t>
            </a:r>
          </a:p>
          <a:p>
            <a:pPr lvl="1"/>
            <a:r>
              <a:rPr lang="en-US" dirty="0"/>
              <a:t>But, who benefits from the minerals?</a:t>
            </a:r>
          </a:p>
          <a:p>
            <a:pPr lvl="2"/>
            <a:r>
              <a:rPr lang="en-US" dirty="0"/>
              <a:t>Is there a difference between mining that actually contributes to the Armenian infrastructure and increases the capacity of its economy, and mining that extracts minerals for export?</a:t>
            </a:r>
          </a:p>
          <a:p>
            <a:pPr lvl="2"/>
            <a:r>
              <a:rPr lang="en-US" dirty="0"/>
              <a:t>Is there a difference between minerals taken simply as a path to financial gain and minerals used in Armenia in ways that advance the society?</a:t>
            </a:r>
          </a:p>
          <a:p>
            <a:pPr lvl="1"/>
            <a:r>
              <a:rPr lang="en-US" dirty="0"/>
              <a:t>Is exportation of part of the very geological makeup of the land a permanent degrading or loss, in the same way that destruction of cultural monuments is recognized to be?</a:t>
            </a:r>
          </a:p>
          <a:p>
            <a:pPr lvl="2"/>
            <a:r>
              <a:rPr lang="en-US" dirty="0"/>
              <a:t>Should we differentiate between mining that results in permanent loss of minerals from Armenia and mining that brings these minerals into the Armenian economy?  (similar to cash-crop agriculture, etc.)</a:t>
            </a:r>
          </a:p>
          <a:p>
            <a:pPr lvl="1"/>
            <a:r>
              <a:rPr lang="en-US" dirty="0"/>
              <a:t>Is gold, for instance, truly valuable?  Or, is its value merely in the desire to possess it?</a:t>
            </a:r>
          </a:p>
          <a:p>
            <a:pPr lvl="2"/>
            <a:r>
              <a:rPr lang="en-US" dirty="0"/>
              <a:t>If that is the case, can the fundamental altering of land permanently for all future generations be justified for what is in essence no gain or a moderate economic benefit (outside of elites who will profit from a project)?</a:t>
            </a:r>
          </a:p>
          <a:p>
            <a:pPr lvl="2"/>
            <a:r>
              <a:rPr lang="en-US" dirty="0"/>
              <a:t>Some minerals are of practical use in phones, etc.</a:t>
            </a:r>
          </a:p>
          <a:p>
            <a:pPr lvl="1"/>
            <a:r>
              <a:rPr lang="en-US" dirty="0"/>
              <a:t>Should mining in Armenia be reconceived from a mere economic activity to a component of long-term socio-economic development?</a:t>
            </a:r>
          </a:p>
          <a:p>
            <a:pPr lvl="2"/>
            <a:r>
              <a:rPr lang="en-US" dirty="0"/>
              <a:t>What are the risks and harms to workers, families, and local communities?</a:t>
            </a:r>
          </a:p>
          <a:p>
            <a:pPr lvl="2"/>
            <a:r>
              <a:rPr lang="en-US" dirty="0"/>
              <a:t>For instance, should Armenia develop the manufacturing industries that use minerals extracted rather than simply export them to countries with these industries?</a:t>
            </a:r>
          </a:p>
          <a:p>
            <a:pPr lvl="2"/>
            <a:r>
              <a:rPr lang="en-US" dirty="0"/>
              <a:t>Does Armenia have the intellectual capital, etc., to do this?  Or, does Armenia’s significant existing capacity deserve the opportunities such an approach would provide?  Would this impact emigration pressure?</a:t>
            </a:r>
          </a:p>
          <a:p>
            <a:pPr lvl="2"/>
            <a:r>
              <a:rPr lang="en-US" dirty="0"/>
              <a:t>Within a globalized economy, can export of minerals be considered balanced when a similar level of import exists?</a:t>
            </a:r>
          </a:p>
        </p:txBody>
      </p:sp>
    </p:spTree>
    <p:extLst>
      <p:ext uri="{BB962C8B-B14F-4D97-AF65-F5344CB8AC3E}">
        <p14:creationId xmlns:p14="http://schemas.microsoft.com/office/powerpoint/2010/main" val="4211554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26EE3-C770-4BDC-BF24-6E7E3BF700F7}"/>
              </a:ext>
            </a:extLst>
          </p:cNvPr>
          <p:cNvSpPr>
            <a:spLocks noGrp="1"/>
          </p:cNvSpPr>
          <p:nvPr>
            <p:ph type="title"/>
          </p:nvPr>
        </p:nvSpPr>
        <p:spPr/>
        <p:txBody>
          <a:bodyPr/>
          <a:lstStyle/>
          <a:p>
            <a:pPr algn="ctr"/>
            <a:r>
              <a:rPr lang="en-US" dirty="0"/>
              <a:t>One Final Question</a:t>
            </a:r>
          </a:p>
        </p:txBody>
      </p:sp>
      <p:sp>
        <p:nvSpPr>
          <p:cNvPr id="3" name="Content Placeholder 2">
            <a:extLst>
              <a:ext uri="{FF2B5EF4-FFF2-40B4-BE49-F238E27FC236}">
                <a16:creationId xmlns:a16="http://schemas.microsoft.com/office/drawing/2014/main" id="{2195051F-434A-46ED-A591-2EF01B70E126}"/>
              </a:ext>
            </a:extLst>
          </p:cNvPr>
          <p:cNvSpPr>
            <a:spLocks noGrp="1"/>
          </p:cNvSpPr>
          <p:nvPr>
            <p:ph idx="1"/>
          </p:nvPr>
        </p:nvSpPr>
        <p:spPr/>
        <p:txBody>
          <a:bodyPr/>
          <a:lstStyle/>
          <a:p>
            <a:r>
              <a:rPr lang="en-US" dirty="0"/>
              <a:t>How does this or that mining project create potential for corruption and further disenfranchisement of local populations as well as environmental damage?</a:t>
            </a:r>
          </a:p>
          <a:p>
            <a:pPr lvl="1"/>
            <a:r>
              <a:rPr lang="en-US" dirty="0"/>
              <a:t>Can sufficient safeguards be put in place so that the risk of human misconduct is trivial?</a:t>
            </a:r>
          </a:p>
          <a:p>
            <a:pPr lvl="1"/>
            <a:r>
              <a:rPr lang="en-US" dirty="0"/>
              <a:t>This is crucial, because there is always significant risk of environmental, public health, and societal harm; if the risk of human misconduct is also significant, then the combined risk might be prohibitive</a:t>
            </a:r>
          </a:p>
        </p:txBody>
      </p:sp>
    </p:spTree>
    <p:extLst>
      <p:ext uri="{BB962C8B-B14F-4D97-AF65-F5344CB8AC3E}">
        <p14:creationId xmlns:p14="http://schemas.microsoft.com/office/powerpoint/2010/main" val="16549738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266</TotalTime>
  <Words>1183</Words>
  <Application>Microsoft Office PowerPoint</Application>
  <PresentationFormat>Widescreen</PresentationFormat>
  <Paragraphs>78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The Deep Ethics of Mining</vt:lpstr>
      <vt:lpstr>The Ethical Context</vt:lpstr>
      <vt:lpstr>Toward a Method</vt:lpstr>
      <vt:lpstr>How Far to Push?</vt:lpstr>
      <vt:lpstr>How Far to Push?, continued</vt:lpstr>
      <vt:lpstr>How Far to Push?, continued</vt:lpstr>
      <vt:lpstr>One More Push</vt:lpstr>
      <vt:lpstr>One Final Question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Environment Is a Human Rights Issue</dc:title>
  <dc:creator>A</dc:creator>
  <cp:lastModifiedBy>Varant Meguerditchian</cp:lastModifiedBy>
  <cp:revision>57</cp:revision>
  <dcterms:created xsi:type="dcterms:W3CDTF">2018-11-18T15:30:47Z</dcterms:created>
  <dcterms:modified xsi:type="dcterms:W3CDTF">2018-12-10T07:44:14Z</dcterms:modified>
</cp:coreProperties>
</file>